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7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ublic Sans" panose="02020500000000000000" charset="0"/>
      <p:regular r:id="rId19"/>
    </p:embeddedFont>
    <p:embeddedFont>
      <p:font typeface="Public Sans Bold" panose="02020500000000000000" charset="0"/>
      <p:regular r:id="rId20"/>
    </p:embeddedFont>
    <p:embeddedFont>
      <p:font typeface="The Youngest Serif" panose="02020500000000000000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29875" y="0"/>
            <a:ext cx="7858125" cy="10393490"/>
            <a:chOff x="0" y="0"/>
            <a:chExt cx="1217429" cy="16102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429" cy="1610224"/>
            </a:xfrm>
            <a:custGeom>
              <a:avLst/>
              <a:gdLst/>
              <a:ahLst/>
              <a:cxnLst/>
              <a:rect l="l" t="t" r="r" b="b"/>
              <a:pathLst>
                <a:path w="1217429" h="1610224">
                  <a:moveTo>
                    <a:pt x="0" y="0"/>
                  </a:moveTo>
                  <a:lnTo>
                    <a:pt x="1217429" y="0"/>
                  </a:lnTo>
                  <a:lnTo>
                    <a:pt x="1217429" y="1610224"/>
                  </a:lnTo>
                  <a:lnTo>
                    <a:pt x="0" y="1610224"/>
                  </a:lnTo>
                  <a:close/>
                </a:path>
              </a:pathLst>
            </a:custGeom>
            <a:blipFill>
              <a:blip r:embed="rId2"/>
              <a:stretch>
                <a:fillRect l="-9270" r="-9270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676275" y="9074800"/>
            <a:ext cx="6877050" cy="581976"/>
            <a:chOff x="0" y="0"/>
            <a:chExt cx="9169400" cy="775968"/>
          </a:xfrm>
        </p:grpSpPr>
        <p:sp>
          <p:nvSpPr>
            <p:cNvPr id="5" name="TextBox 5"/>
            <p:cNvSpPr txBox="1"/>
            <p:nvPr/>
          </p:nvSpPr>
          <p:spPr>
            <a:xfrm>
              <a:off x="1027306" y="68118"/>
              <a:ext cx="8142094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</a:pPr>
              <a:r>
                <a:rPr lang="en-US" sz="2499" b="1" dirty="0" err="1">
                  <a:solidFill>
                    <a:srgbClr val="06244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主講人</a:t>
              </a:r>
              <a:r>
                <a:rPr lang="en-US" sz="2499" b="1" dirty="0">
                  <a:solidFill>
                    <a:srgbClr val="06244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：[</a:t>
              </a:r>
              <a:r>
                <a:rPr lang="en-US" altLang="zh-TW" sz="2499" b="1" dirty="0">
                  <a:solidFill>
                    <a:srgbClr val="06244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111534231</a:t>
              </a:r>
              <a:r>
                <a:rPr lang="en-US" sz="2499" b="1" dirty="0">
                  <a:solidFill>
                    <a:srgbClr val="06244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李沛瑜]</a:t>
              </a:r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0"/>
              <a:ext cx="775968" cy="775968"/>
            </a:xfrm>
            <a:custGeom>
              <a:avLst/>
              <a:gdLst/>
              <a:ahLst/>
              <a:cxnLst/>
              <a:rect l="l" t="t" r="r" b="b"/>
              <a:pathLst>
                <a:path w="775968" h="775968">
                  <a:moveTo>
                    <a:pt x="0" y="0"/>
                  </a:moveTo>
                  <a:lnTo>
                    <a:pt x="775968" y="0"/>
                  </a:lnTo>
                  <a:lnTo>
                    <a:pt x="775968" y="775968"/>
                  </a:lnTo>
                  <a:lnTo>
                    <a:pt x="0" y="7759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0" y="1466398"/>
            <a:ext cx="10146522" cy="2350137"/>
            <a:chOff x="0" y="0"/>
            <a:chExt cx="13528696" cy="3133516"/>
          </a:xfrm>
        </p:grpSpPr>
        <p:sp>
          <p:nvSpPr>
            <p:cNvPr id="8" name="TextBox 8"/>
            <p:cNvSpPr txBox="1"/>
            <p:nvPr/>
          </p:nvSpPr>
          <p:spPr>
            <a:xfrm>
              <a:off x="0" y="2560112"/>
              <a:ext cx="13528696" cy="573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endParaRPr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5479" y="200025"/>
              <a:ext cx="13513217" cy="20267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1000"/>
                </a:lnSpc>
              </a:pPr>
              <a:r>
                <a:rPr lang="en-US" sz="11000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電話簿管理系統</a:t>
              </a:r>
            </a:p>
          </p:txBody>
        </p:sp>
      </p:grp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ABC4548-21FA-46EB-99F8-71BC60B6DE04}"/>
              </a:ext>
            </a:extLst>
          </p:cNvPr>
          <p:cNvSpPr txBox="1"/>
          <p:nvPr/>
        </p:nvSpPr>
        <p:spPr>
          <a:xfrm>
            <a:off x="1426877" y="8670583"/>
            <a:ext cx="95614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指導老師：李岳倫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96157" y="712927"/>
            <a:ext cx="11301259" cy="2203745"/>
          </a:xfrm>
          <a:custGeom>
            <a:avLst/>
            <a:gdLst/>
            <a:ahLst/>
            <a:cxnLst/>
            <a:rect l="l" t="t" r="r" b="b"/>
            <a:pathLst>
              <a:path w="11301259" h="2203745">
                <a:moveTo>
                  <a:pt x="0" y="0"/>
                </a:moveTo>
                <a:lnTo>
                  <a:pt x="11301259" y="0"/>
                </a:lnTo>
                <a:lnTo>
                  <a:pt x="11301259" y="2203746"/>
                </a:lnTo>
                <a:lnTo>
                  <a:pt x="0" y="22037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238125" y="712927"/>
            <a:ext cx="5244217" cy="7921181"/>
          </a:xfrm>
          <a:custGeom>
            <a:avLst/>
            <a:gdLst/>
            <a:ahLst/>
            <a:cxnLst/>
            <a:rect l="l" t="t" r="r" b="b"/>
            <a:pathLst>
              <a:path w="5244217" h="7921181">
                <a:moveTo>
                  <a:pt x="0" y="0"/>
                </a:moveTo>
                <a:lnTo>
                  <a:pt x="5244216" y="0"/>
                </a:lnTo>
                <a:lnTo>
                  <a:pt x="5244216" y="7921181"/>
                </a:lnTo>
                <a:lnTo>
                  <a:pt x="0" y="79211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596157" y="3918715"/>
            <a:ext cx="11014139" cy="2449570"/>
            <a:chOff x="0" y="0"/>
            <a:chExt cx="14685518" cy="3266093"/>
          </a:xfrm>
        </p:grpSpPr>
        <p:sp>
          <p:nvSpPr>
            <p:cNvPr id="5" name="TextBox 5"/>
            <p:cNvSpPr txBox="1"/>
            <p:nvPr/>
          </p:nvSpPr>
          <p:spPr>
            <a:xfrm>
              <a:off x="0" y="19050"/>
              <a:ext cx="8341555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發送成功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585718" y="27225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596157" y="3918715"/>
            <a:ext cx="11014139" cy="2449570"/>
            <a:chOff x="0" y="0"/>
            <a:chExt cx="14685518" cy="3266093"/>
          </a:xfrm>
        </p:grpSpPr>
        <p:sp>
          <p:nvSpPr>
            <p:cNvPr id="5" name="TextBox 5"/>
            <p:cNvSpPr txBox="1"/>
            <p:nvPr/>
          </p:nvSpPr>
          <p:spPr>
            <a:xfrm>
              <a:off x="0" y="19050"/>
              <a:ext cx="8341555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zh-TW" altLang="en-US" sz="6099" dirty="0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新增個人資訊</a:t>
              </a:r>
              <a:endParaRPr lang="en-US" sz="6099" dirty="0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585718" y="27225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endParaRPr/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1CE3D725-D646-478C-9547-59F895A16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8024" y="2854970"/>
            <a:ext cx="5715000" cy="457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637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92968" y="4410075"/>
            <a:ext cx="17607376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669118" y="4248150"/>
            <a:ext cx="323850" cy="3238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187586" y="4248150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706054" y="4248150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1224522" y="4248150"/>
            <a:ext cx="323850" cy="323850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4742990" y="4248150"/>
            <a:ext cx="323850" cy="32385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3" name="Freeform 13"/>
          <p:cNvSpPr/>
          <p:nvPr/>
        </p:nvSpPr>
        <p:spPr>
          <a:xfrm>
            <a:off x="14225570" y="6172200"/>
            <a:ext cx="4062430" cy="41148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30" y="0"/>
                </a:lnTo>
                <a:lnTo>
                  <a:pt x="406243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669118" y="3402330"/>
            <a:ext cx="2856970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專題題目確認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69118" y="5067300"/>
            <a:ext cx="2856970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確定專題題目，為後續工作奠定基礎。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181087" y="3402330"/>
            <a:ext cx="2859324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企劃書撰寫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181087" y="5067300"/>
            <a:ext cx="2859324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撰寫企劃書，並進行審查以確保內容完整。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66750" y="685800"/>
            <a:ext cx="15821025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14"/>
              </a:lnSpc>
              <a:spcBef>
                <a:spcPct val="0"/>
              </a:spcBef>
            </a:pPr>
            <a:r>
              <a:rPr lang="en-US" sz="60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專題進度安排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695409" y="3402330"/>
            <a:ext cx="2859324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程式架構規劃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695409" y="5067300"/>
            <a:ext cx="2859324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設計系統的程式架構，規劃各模組間的互動。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209732" y="3402330"/>
            <a:ext cx="2878260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核心功能開發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209732" y="5067300"/>
            <a:ext cx="2878260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開發主要功能，進行測試以確保系統穩定。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742990" y="3402330"/>
            <a:ext cx="2878260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功能優化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742990" y="5067300"/>
            <a:ext cx="2878260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進行功能優化，針對反饋進行改進和加分項目。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92968" y="4410075"/>
            <a:ext cx="17607376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669118" y="4248150"/>
            <a:ext cx="323850" cy="3238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187586" y="4248150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706054" y="4248150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1224522" y="4248150"/>
            <a:ext cx="323850" cy="323850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4742990" y="4248150"/>
            <a:ext cx="323850" cy="32385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3" name="Freeform 13"/>
          <p:cNvSpPr/>
          <p:nvPr/>
        </p:nvSpPr>
        <p:spPr>
          <a:xfrm>
            <a:off x="0" y="6267449"/>
            <a:ext cx="5202621" cy="4114800"/>
          </a:xfrm>
          <a:custGeom>
            <a:avLst/>
            <a:gdLst/>
            <a:ahLst/>
            <a:cxnLst/>
            <a:rect l="l" t="t" r="r" b="b"/>
            <a:pathLst>
              <a:path w="5202621" h="4114800">
                <a:moveTo>
                  <a:pt x="0" y="0"/>
                </a:moveTo>
                <a:lnTo>
                  <a:pt x="5202621" y="0"/>
                </a:lnTo>
                <a:lnTo>
                  <a:pt x="520262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669118" y="3402330"/>
            <a:ext cx="2856970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說明文件準備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69118" y="5067300"/>
            <a:ext cx="2856970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撰寫和整理專案的說明文件，確保清晰易懂。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181087" y="3402330"/>
            <a:ext cx="2859324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專題Demo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181087" y="5067300"/>
            <a:ext cx="2859324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展示核心功能，讓觀眾了解系統操作流程及界面。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66750" y="685800"/>
            <a:ext cx="15821025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14"/>
              </a:lnSpc>
              <a:spcBef>
                <a:spcPct val="0"/>
              </a:spcBef>
            </a:pPr>
            <a:r>
              <a:rPr lang="en-US" sz="60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專題進度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695409" y="3402330"/>
            <a:ext cx="2859324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口頭報告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695409" y="5067300"/>
            <a:ext cx="2859324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進行口頭報告，分享專案成果與未來展望。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209732" y="3402330"/>
            <a:ext cx="2878260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專案目標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209732" y="5067300"/>
            <a:ext cx="2878260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強調專案的主要目標，以確保成果符合預期。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742990" y="3402330"/>
            <a:ext cx="2878260" cy="407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699" u="none" strike="noStrike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系統實用性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742990" y="5067300"/>
            <a:ext cx="2878260" cy="761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呼籲注意系統的簡易性，適合初學者實踐及學習。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23462"/>
            <a:ext cx="8991600" cy="2223377"/>
          </a:xfrm>
          <a:custGeom>
            <a:avLst/>
            <a:gdLst/>
            <a:ahLst/>
            <a:cxnLst/>
            <a:rect l="l" t="t" r="r" b="b"/>
            <a:pathLst>
              <a:path w="8991600" h="2223377">
                <a:moveTo>
                  <a:pt x="0" y="0"/>
                </a:moveTo>
                <a:lnTo>
                  <a:pt x="8991600" y="0"/>
                </a:lnTo>
                <a:lnTo>
                  <a:pt x="8991600" y="2223378"/>
                </a:lnTo>
                <a:lnTo>
                  <a:pt x="0" y="22233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5624" y="7192006"/>
            <a:ext cx="3066857" cy="3094994"/>
          </a:xfrm>
          <a:custGeom>
            <a:avLst/>
            <a:gdLst/>
            <a:ahLst/>
            <a:cxnLst/>
            <a:rect l="l" t="t" r="r" b="b"/>
            <a:pathLst>
              <a:path w="3066857" h="3094994">
                <a:moveTo>
                  <a:pt x="0" y="0"/>
                </a:moveTo>
                <a:lnTo>
                  <a:pt x="3066857" y="0"/>
                </a:lnTo>
                <a:lnTo>
                  <a:pt x="3066857" y="3094994"/>
                </a:lnTo>
                <a:lnTo>
                  <a:pt x="0" y="30949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634688" y="-250123"/>
            <a:ext cx="2210673" cy="5921444"/>
          </a:xfrm>
          <a:custGeom>
            <a:avLst/>
            <a:gdLst/>
            <a:ahLst/>
            <a:cxnLst/>
            <a:rect l="l" t="t" r="r" b="b"/>
            <a:pathLst>
              <a:path w="2210673" h="5921444">
                <a:moveTo>
                  <a:pt x="0" y="0"/>
                </a:moveTo>
                <a:lnTo>
                  <a:pt x="2210672" y="0"/>
                </a:lnTo>
                <a:lnTo>
                  <a:pt x="2210672" y="5921445"/>
                </a:lnTo>
                <a:lnTo>
                  <a:pt x="0" y="59214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66750" y="2486257"/>
            <a:ext cx="14928075" cy="3529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endParaRPr dirty="0"/>
          </a:p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本專題旨在開發一套可讓使用者管理聯絡人的電話簿系統，提供新增、查詢、修改、刪除等基本功能，並具備資料儲存功能，讓資料能於程式關閉後仍保持。此系統強調簡易操作與清楚介面。</a:t>
            </a:r>
          </a:p>
          <a:p>
            <a:pPr algn="l"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531836" y="553279"/>
            <a:ext cx="8324850" cy="1563745"/>
            <a:chOff x="0" y="0"/>
            <a:chExt cx="11099800" cy="2084993"/>
          </a:xfrm>
        </p:grpSpPr>
        <p:sp>
          <p:nvSpPr>
            <p:cNvPr id="7" name="TextBox 7"/>
            <p:cNvSpPr txBox="1"/>
            <p:nvPr/>
          </p:nvSpPr>
          <p:spPr>
            <a:xfrm>
              <a:off x="0" y="19050"/>
              <a:ext cx="11099800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 u="none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專案簡介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5414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r>
                <a:rPr lang="en-US" sz="2699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電話簿管理系統的背景與目標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47065"/>
            <a:ext cx="6886575" cy="1563745"/>
            <a:chOff x="0" y="0"/>
            <a:chExt cx="9182100" cy="2084993"/>
          </a:xfrm>
        </p:grpSpPr>
        <p:sp>
          <p:nvSpPr>
            <p:cNvPr id="3" name="TextBox 3"/>
            <p:cNvSpPr txBox="1"/>
            <p:nvPr/>
          </p:nvSpPr>
          <p:spPr>
            <a:xfrm>
              <a:off x="0" y="19050"/>
              <a:ext cx="9182100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 u="none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專案目的與功能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541433"/>
              <a:ext cx="91821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926309" y="2210810"/>
            <a:ext cx="7283196" cy="8229600"/>
          </a:xfrm>
          <a:custGeom>
            <a:avLst/>
            <a:gdLst/>
            <a:ahLst/>
            <a:cxnLst/>
            <a:rect l="l" t="t" r="r" b="b"/>
            <a:pathLst>
              <a:path w="7283196" h="8229600">
                <a:moveTo>
                  <a:pt x="0" y="0"/>
                </a:moveTo>
                <a:lnTo>
                  <a:pt x="7283196" y="0"/>
                </a:lnTo>
                <a:lnTo>
                  <a:pt x="72831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21761" y="2616372"/>
            <a:ext cx="10284724" cy="2527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8"/>
              </a:lnSpc>
              <a:spcBef>
                <a:spcPct val="0"/>
              </a:spcBef>
            </a:pPr>
            <a:r>
              <a:rPr lang="en-US" sz="3477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這次專案的目的，是打造一套簡單好用的電話簿管理系統，讓使用者能有效管理聯絡資訊，提升查詢與更新資料的效率。在系統中，我設計了新增、查詢、修改、刪除與顯示所有聯絡人的功能，讓整體操作流程更完整也更直覺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47065"/>
            <a:ext cx="8324850" cy="1563745"/>
            <a:chOff x="0" y="0"/>
            <a:chExt cx="11099800" cy="2084993"/>
          </a:xfrm>
        </p:grpSpPr>
        <p:sp>
          <p:nvSpPr>
            <p:cNvPr id="3" name="TextBox 3"/>
            <p:cNvSpPr txBox="1"/>
            <p:nvPr/>
          </p:nvSpPr>
          <p:spPr>
            <a:xfrm>
              <a:off x="0" y="19050"/>
              <a:ext cx="11099800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 u="none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核心功能介紹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5414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40638" y="1950521"/>
            <a:ext cx="14093199" cy="6869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31"/>
              </a:lnSpc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核心功能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837677" lvl="1" indent="-418839" algn="l">
              <a:lnSpc>
                <a:spcPts val="5431"/>
              </a:lnSpc>
              <a:buFont typeface="Arial"/>
              <a:buChar char="•"/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新增聯絡人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837677" lvl="1" indent="-418839" algn="l">
              <a:lnSpc>
                <a:spcPts val="5431"/>
              </a:lnSpc>
              <a:buFont typeface="Arial"/>
              <a:buChar char="•"/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姓名、電話、Email、備註等欄位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837677" lvl="1" indent="-418839" algn="l">
              <a:lnSpc>
                <a:spcPts val="5431"/>
              </a:lnSpc>
              <a:buFont typeface="Arial"/>
              <a:buChar char="•"/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查詢聯絡人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837677" lvl="1" indent="-418839" algn="l">
              <a:lnSpc>
                <a:spcPts val="5431"/>
              </a:lnSpc>
              <a:buFont typeface="Arial"/>
              <a:buChar char="•"/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支援依「姓名」或「電話」搜尋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837677" lvl="1" indent="-418839" algn="l">
              <a:lnSpc>
                <a:spcPts val="5431"/>
              </a:lnSpc>
              <a:buFont typeface="Arial"/>
              <a:buChar char="•"/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修改聯絡人資料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837677" lvl="1" indent="-418839" algn="l">
              <a:lnSpc>
                <a:spcPts val="5431"/>
              </a:lnSpc>
              <a:buFont typeface="Arial"/>
              <a:buChar char="•"/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可更改欄位資訊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837677" lvl="1" indent="-418839" algn="l">
              <a:lnSpc>
                <a:spcPts val="5431"/>
              </a:lnSpc>
              <a:buFont typeface="Arial"/>
              <a:buChar char="•"/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刪除聯絡人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837677" lvl="1" indent="-418839" algn="l">
              <a:lnSpc>
                <a:spcPts val="5431"/>
              </a:lnSpc>
              <a:buFont typeface="Arial"/>
              <a:buChar char="•"/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列出所有聯絡人列表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837677" lvl="1" indent="-418839" algn="l">
              <a:lnSpc>
                <a:spcPts val="5431"/>
              </a:lnSpc>
              <a:buFont typeface="Arial"/>
              <a:buChar char="•"/>
            </a:pPr>
            <a:r>
              <a:rPr lang="en-US" sz="3879" dirty="0" err="1">
                <a:solidFill>
                  <a:srgbClr val="062446"/>
                </a:solidFill>
                <a:latin typeface="Public Sans"/>
                <a:ea typeface="Public Sans"/>
                <a:cs typeface="Public Sans"/>
                <a:sym typeface="Public Sans"/>
              </a:rPr>
              <a:t>資料存檔與載入</a:t>
            </a:r>
            <a:endParaRPr lang="en-US" sz="3879" dirty="0">
              <a:solidFill>
                <a:srgbClr val="062446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0318239" y="3035138"/>
            <a:ext cx="7969761" cy="7114823"/>
          </a:xfrm>
          <a:custGeom>
            <a:avLst/>
            <a:gdLst/>
            <a:ahLst/>
            <a:cxnLst/>
            <a:rect l="l" t="t" r="r" b="b"/>
            <a:pathLst>
              <a:path w="7969761" h="7114823">
                <a:moveTo>
                  <a:pt x="0" y="0"/>
                </a:moveTo>
                <a:lnTo>
                  <a:pt x="7969761" y="0"/>
                </a:lnTo>
                <a:lnTo>
                  <a:pt x="7969761" y="7114823"/>
                </a:lnTo>
                <a:lnTo>
                  <a:pt x="0" y="71148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55856" y="6017005"/>
            <a:ext cx="3830505" cy="4114800"/>
          </a:xfrm>
          <a:custGeom>
            <a:avLst/>
            <a:gdLst/>
            <a:ahLst/>
            <a:cxnLst/>
            <a:rect l="l" t="t" r="r" b="b"/>
            <a:pathLst>
              <a:path w="3830505" h="4114800">
                <a:moveTo>
                  <a:pt x="0" y="0"/>
                </a:moveTo>
                <a:lnTo>
                  <a:pt x="3830504" y="0"/>
                </a:lnTo>
                <a:lnTo>
                  <a:pt x="383050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5309046" cy="10131805"/>
          </a:xfrm>
          <a:custGeom>
            <a:avLst/>
            <a:gdLst/>
            <a:ahLst/>
            <a:cxnLst/>
            <a:rect l="l" t="t" r="r" b="b"/>
            <a:pathLst>
              <a:path w="15309046" h="10131805">
                <a:moveTo>
                  <a:pt x="0" y="0"/>
                </a:moveTo>
                <a:lnTo>
                  <a:pt x="15309046" y="0"/>
                </a:lnTo>
                <a:lnTo>
                  <a:pt x="15309046" y="10131805"/>
                </a:lnTo>
                <a:lnTo>
                  <a:pt x="0" y="101318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666750" y="647065"/>
            <a:ext cx="8324850" cy="1563745"/>
            <a:chOff x="0" y="0"/>
            <a:chExt cx="11099800" cy="2084993"/>
          </a:xfrm>
        </p:grpSpPr>
        <p:sp>
          <p:nvSpPr>
            <p:cNvPr id="5" name="TextBox 5"/>
            <p:cNvSpPr txBox="1"/>
            <p:nvPr/>
          </p:nvSpPr>
          <p:spPr>
            <a:xfrm>
              <a:off x="0" y="19050"/>
              <a:ext cx="11099800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 u="none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使用技術與模組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5414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r>
                <a:rPr lang="en-US" sz="2699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系統開發所採用的技術架構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404824" y="3068700"/>
            <a:ext cx="5048897" cy="5029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16989" lvl="1" indent="-658495" algn="l">
              <a:lnSpc>
                <a:spcPts val="7014"/>
              </a:lnSpc>
              <a:buFont typeface="Arial"/>
              <a:buChar char="•"/>
            </a:pPr>
            <a:r>
              <a:rPr lang="en-US" sz="6099" dirty="0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Python</a:t>
            </a:r>
          </a:p>
          <a:p>
            <a:pPr marL="1316989" lvl="1" indent="-658495" algn="l">
              <a:lnSpc>
                <a:spcPts val="7014"/>
              </a:lnSpc>
              <a:buFont typeface="Arial"/>
              <a:buChar char="•"/>
            </a:pPr>
            <a:r>
              <a:rPr lang="en-US" altLang="zh-TW" sz="6099" dirty="0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JS</a:t>
            </a:r>
            <a:endParaRPr lang="en-US" sz="6099" dirty="0">
              <a:solidFill>
                <a:srgbClr val="062446"/>
              </a:solidFill>
              <a:latin typeface="The Youngest Serif"/>
              <a:ea typeface="The Youngest Serif"/>
              <a:cs typeface="The Youngest Serif"/>
              <a:sym typeface="The Youngest Serif"/>
            </a:endParaRPr>
          </a:p>
          <a:p>
            <a:pPr marL="1316989" lvl="1" indent="-658495" algn="l">
              <a:lnSpc>
                <a:spcPts val="7014"/>
              </a:lnSpc>
              <a:buFont typeface="Arial"/>
              <a:buChar char="•"/>
            </a:pPr>
            <a:r>
              <a:rPr lang="en-US" sz="6099" dirty="0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HTML</a:t>
            </a:r>
          </a:p>
          <a:p>
            <a:pPr algn="l">
              <a:lnSpc>
                <a:spcPts val="7014"/>
              </a:lnSpc>
            </a:pPr>
            <a:endParaRPr lang="en-US" sz="6099" dirty="0">
              <a:solidFill>
                <a:srgbClr val="062446"/>
              </a:solidFill>
              <a:latin typeface="The Youngest Serif"/>
              <a:ea typeface="The Youngest Serif"/>
              <a:cs typeface="The Youngest Serif"/>
              <a:sym typeface="The Youngest Serif"/>
            </a:endParaRPr>
          </a:p>
          <a:p>
            <a:pPr algn="l">
              <a:lnSpc>
                <a:spcPts val="4599"/>
              </a:lnSpc>
            </a:pPr>
            <a:r>
              <a:rPr lang="en-US" sz="3999" dirty="0">
                <a:solidFill>
                  <a:srgbClr val="062446"/>
                </a:solidFill>
                <a:latin typeface="The Youngest Serif"/>
                <a:ea typeface="The Youngest Serif"/>
                <a:cs typeface="The Youngest Serif"/>
                <a:sym typeface="The Youngest Serif"/>
              </a:rPr>
              <a:t> </a:t>
            </a:r>
          </a:p>
          <a:p>
            <a:pPr algn="l">
              <a:lnSpc>
                <a:spcPts val="7014"/>
              </a:lnSpc>
            </a:pPr>
            <a:endParaRPr lang="en-US" sz="3999" dirty="0">
              <a:solidFill>
                <a:srgbClr val="062446"/>
              </a:solidFill>
              <a:latin typeface="The Youngest Serif"/>
              <a:ea typeface="The Youngest Serif"/>
              <a:cs typeface="The Youngest Serif"/>
              <a:sym typeface="The Youngest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66750" y="647065"/>
            <a:ext cx="8324850" cy="1563745"/>
            <a:chOff x="0" y="0"/>
            <a:chExt cx="11099800" cy="2084993"/>
          </a:xfrm>
        </p:grpSpPr>
        <p:sp>
          <p:nvSpPr>
            <p:cNvPr id="4" name="TextBox 4"/>
            <p:cNvSpPr txBox="1"/>
            <p:nvPr/>
          </p:nvSpPr>
          <p:spPr>
            <a:xfrm>
              <a:off x="0" y="19050"/>
              <a:ext cx="11099800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 u="none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預期介面與流程圖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414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endParaRPr/>
            </a:p>
          </p:txBody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FB8AFC3A-11CA-4FDF-9FF0-5E8D4EE78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695" y="1583222"/>
            <a:ext cx="13364610" cy="813199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422269" y="477809"/>
            <a:ext cx="8324850" cy="1563745"/>
            <a:chOff x="0" y="0"/>
            <a:chExt cx="11099800" cy="2084993"/>
          </a:xfrm>
        </p:grpSpPr>
        <p:sp>
          <p:nvSpPr>
            <p:cNvPr id="4" name="TextBox 4"/>
            <p:cNvSpPr txBox="1"/>
            <p:nvPr/>
          </p:nvSpPr>
          <p:spPr>
            <a:xfrm>
              <a:off x="0" y="19050"/>
              <a:ext cx="11099800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前端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414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endParaRPr/>
            </a:p>
          </p:txBody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5C641A9B-1FF3-43AF-9149-EB5ABEA4C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723900"/>
            <a:ext cx="11887200" cy="94051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691758" y="477809"/>
            <a:ext cx="10471407" cy="9254106"/>
          </a:xfrm>
          <a:custGeom>
            <a:avLst/>
            <a:gdLst/>
            <a:ahLst/>
            <a:cxnLst/>
            <a:rect l="l" t="t" r="r" b="b"/>
            <a:pathLst>
              <a:path w="10471407" h="9254106">
                <a:moveTo>
                  <a:pt x="0" y="0"/>
                </a:moveTo>
                <a:lnTo>
                  <a:pt x="10471407" y="0"/>
                </a:lnTo>
                <a:lnTo>
                  <a:pt x="10471407" y="9254106"/>
                </a:lnTo>
                <a:lnTo>
                  <a:pt x="0" y="92541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22269" y="477809"/>
            <a:ext cx="8324850" cy="1563745"/>
            <a:chOff x="0" y="0"/>
            <a:chExt cx="11099800" cy="2084993"/>
          </a:xfrm>
        </p:grpSpPr>
        <p:sp>
          <p:nvSpPr>
            <p:cNvPr id="4" name="TextBox 4"/>
            <p:cNvSpPr txBox="1"/>
            <p:nvPr/>
          </p:nvSpPr>
          <p:spPr>
            <a:xfrm>
              <a:off x="0" y="19050"/>
              <a:ext cx="11099800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後端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414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735749" y="8950043"/>
            <a:ext cx="8324850" cy="1563745"/>
            <a:chOff x="0" y="0"/>
            <a:chExt cx="11099800" cy="2084993"/>
          </a:xfrm>
        </p:grpSpPr>
        <p:sp>
          <p:nvSpPr>
            <p:cNvPr id="7" name="TextBox 7"/>
            <p:cNvSpPr txBox="1"/>
            <p:nvPr/>
          </p:nvSpPr>
          <p:spPr>
            <a:xfrm>
              <a:off x="0" y="19050"/>
              <a:ext cx="4881211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連接成功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5414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710051" y="3159200"/>
            <a:ext cx="11301259" cy="5777769"/>
          </a:xfrm>
          <a:custGeom>
            <a:avLst/>
            <a:gdLst/>
            <a:ahLst/>
            <a:cxnLst/>
            <a:rect l="l" t="t" r="r" b="b"/>
            <a:pathLst>
              <a:path w="11301259" h="5777769">
                <a:moveTo>
                  <a:pt x="0" y="0"/>
                </a:moveTo>
                <a:lnTo>
                  <a:pt x="11301259" y="0"/>
                </a:lnTo>
                <a:lnTo>
                  <a:pt x="11301259" y="5777769"/>
                </a:lnTo>
                <a:lnTo>
                  <a:pt x="0" y="57777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2827946" y="2693930"/>
            <a:ext cx="10920108" cy="2449570"/>
            <a:chOff x="0" y="0"/>
            <a:chExt cx="14560144" cy="3266093"/>
          </a:xfrm>
        </p:grpSpPr>
        <p:sp>
          <p:nvSpPr>
            <p:cNvPr id="5" name="TextBox 5"/>
            <p:cNvSpPr txBox="1"/>
            <p:nvPr/>
          </p:nvSpPr>
          <p:spPr>
            <a:xfrm>
              <a:off x="0" y="19050"/>
              <a:ext cx="8341555" cy="1213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014"/>
                </a:lnSpc>
                <a:spcBef>
                  <a:spcPct val="0"/>
                </a:spcBef>
              </a:pPr>
              <a:r>
                <a:rPr lang="en-US" sz="6099">
                  <a:solidFill>
                    <a:srgbClr val="062446"/>
                  </a:solidFill>
                  <a:latin typeface="The Youngest Serif"/>
                  <a:ea typeface="The Youngest Serif"/>
                  <a:cs typeface="The Youngest Serif"/>
                  <a:sym typeface="The Youngest Serif"/>
                </a:rPr>
                <a:t>發送郵件功能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460344" y="2722533"/>
              <a:ext cx="11099800" cy="543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4"/>
                </a:lnSpc>
              </a:pPr>
              <a:endParaRPr/>
            </a:p>
          </p:txBody>
        </p:sp>
      </p:grpSp>
      <p:pic>
        <p:nvPicPr>
          <p:cNvPr id="8" name="圖片 7">
            <a:extLst>
              <a:ext uri="{FF2B5EF4-FFF2-40B4-BE49-F238E27FC236}">
                <a16:creationId xmlns:a16="http://schemas.microsoft.com/office/drawing/2014/main" id="{557C6C7D-FEE2-43D1-B086-8C34A13EF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876300"/>
            <a:ext cx="10439400" cy="19337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142</Words>
  <Application>Microsoft Office PowerPoint</Application>
  <PresentationFormat>自訂</PresentationFormat>
  <Paragraphs>56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Public Sans Bold</vt:lpstr>
      <vt:lpstr>Calibri</vt:lpstr>
      <vt:lpstr>Public Sans</vt:lpstr>
      <vt:lpstr>Arial</vt:lpstr>
      <vt:lpstr>The Youngest Serif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簡報 - 電話簿管理系統</dc:title>
  <dc:description>簡報 - 電話簿管理系統</dc:description>
  <cp:lastModifiedBy>asus</cp:lastModifiedBy>
  <cp:revision>6</cp:revision>
  <dcterms:created xsi:type="dcterms:W3CDTF">2006-08-16T00:00:00Z</dcterms:created>
  <dcterms:modified xsi:type="dcterms:W3CDTF">2026-01-02T04:17:03Z</dcterms:modified>
  <dc:identifier>DAG58_9vhck</dc:identifier>
</cp:coreProperties>
</file>

<file path=docProps/thumbnail.jpeg>
</file>